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0"/>
  </p:notesMasterIdLst>
  <p:sldIdLst>
    <p:sldId id="256" r:id="rId2"/>
    <p:sldId id="310" r:id="rId3"/>
    <p:sldId id="278" r:id="rId4"/>
    <p:sldId id="289" r:id="rId5"/>
    <p:sldId id="308" r:id="rId6"/>
    <p:sldId id="263" r:id="rId7"/>
    <p:sldId id="280" r:id="rId8"/>
    <p:sldId id="290" r:id="rId9"/>
    <p:sldId id="307" r:id="rId10"/>
    <p:sldId id="293" r:id="rId11"/>
    <p:sldId id="312" r:id="rId12"/>
    <p:sldId id="306" r:id="rId13"/>
    <p:sldId id="294" r:id="rId14"/>
    <p:sldId id="311" r:id="rId15"/>
    <p:sldId id="313" r:id="rId16"/>
    <p:sldId id="314" r:id="rId17"/>
    <p:sldId id="299" r:id="rId18"/>
    <p:sldId id="266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BDC"/>
    <a:srgbClr val="000000"/>
    <a:srgbClr val="72A9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10" autoAdjust="0"/>
    <p:restoredTop sz="94660" autoAdjust="0"/>
  </p:normalViewPr>
  <p:slideViewPr>
    <p:cSldViewPr>
      <p:cViewPr>
        <p:scale>
          <a:sx n="66" d="100"/>
          <a:sy n="66" d="100"/>
        </p:scale>
        <p:origin x="-1050" y="-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2DF91A-F465-4000-B392-89E25E6F8C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ltGray">
          <a:xfrm>
            <a:off x="417513" y="1600200"/>
            <a:ext cx="438150" cy="1358900"/>
          </a:xfrm>
          <a:prstGeom prst="rect">
            <a:avLst/>
          </a:prstGeom>
          <a:solidFill>
            <a:srgbClr val="72A95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ltGray">
          <a:xfrm>
            <a:off x="800100" y="1600200"/>
            <a:ext cx="328613" cy="1358900"/>
          </a:xfrm>
          <a:prstGeom prst="rect">
            <a:avLst/>
          </a:prstGeom>
          <a:gradFill rotWithShape="0">
            <a:gsLst>
              <a:gs pos="0">
                <a:srgbClr val="72A957"/>
              </a:gs>
              <a:gs pos="100000">
                <a:srgbClr val="72A957">
                  <a:gamma/>
                  <a:tint val="13333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" name="Rectangle 20"/>
          <p:cNvSpPr>
            <a:spLocks noChangeArrowheads="1"/>
          </p:cNvSpPr>
          <p:nvPr userDrawn="1"/>
        </p:nvSpPr>
        <p:spPr bwMode="ltGray">
          <a:xfrm>
            <a:off x="541338" y="2906713"/>
            <a:ext cx="422275" cy="15890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7" name="Rectangle 21"/>
          <p:cNvSpPr>
            <a:spLocks noChangeArrowheads="1"/>
          </p:cNvSpPr>
          <p:nvPr userDrawn="1"/>
        </p:nvSpPr>
        <p:spPr bwMode="ltGray">
          <a:xfrm>
            <a:off x="911225" y="2906713"/>
            <a:ext cx="368300" cy="1589087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gray">
          <a:xfrm>
            <a:off x="762000" y="1447800"/>
            <a:ext cx="76200" cy="1981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29412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9" name="Rectangle 26"/>
          <p:cNvSpPr>
            <a:spLocks noChangeArrowheads="1"/>
          </p:cNvSpPr>
          <p:nvPr userDrawn="1"/>
        </p:nvSpPr>
        <p:spPr bwMode="gray">
          <a:xfrm>
            <a:off x="830263" y="1447800"/>
            <a:ext cx="84137" cy="19812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3725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10" name="Rectangle 22"/>
          <p:cNvSpPr>
            <a:spLocks noChangeArrowheads="1"/>
          </p:cNvSpPr>
          <p:nvPr userDrawn="1"/>
        </p:nvSpPr>
        <p:spPr bwMode="ltGray">
          <a:xfrm>
            <a:off x="127000" y="2514600"/>
            <a:ext cx="560388" cy="7413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tint val="1882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11" name="Rectangle 23"/>
          <p:cNvSpPr>
            <a:spLocks noChangeArrowheads="1"/>
          </p:cNvSpPr>
          <p:nvPr userDrawn="1"/>
        </p:nvSpPr>
        <p:spPr bwMode="gray">
          <a:xfrm>
            <a:off x="468313" y="31670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12" name="Rectangle 24"/>
          <p:cNvSpPr>
            <a:spLocks noChangeArrowheads="1"/>
          </p:cNvSpPr>
          <p:nvPr userDrawn="1"/>
        </p:nvSpPr>
        <p:spPr bwMode="gray">
          <a:xfrm>
            <a:off x="457200" y="3201988"/>
            <a:ext cx="8226425" cy="31750"/>
          </a:xfrm>
          <a:prstGeom prst="rect">
            <a:avLst/>
          </a:prstGeom>
          <a:gradFill rotWithShape="0">
            <a:gsLst>
              <a:gs pos="0">
                <a:srgbClr val="72A957"/>
              </a:gs>
              <a:gs pos="100000">
                <a:srgbClr val="72A957">
                  <a:gamma/>
                  <a:tint val="4274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pic>
        <p:nvPicPr>
          <p:cNvPr id="13" name="Picture 17" descr="brasãoDifus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438400"/>
            <a:ext cx="596900" cy="657225"/>
          </a:xfrm>
          <a:prstGeom prst="rect">
            <a:avLst/>
          </a:prstGeom>
          <a:noFill/>
          <a:ln w="9525">
            <a:solidFill>
              <a:srgbClr val="72A957"/>
            </a:solidFill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08/10/2004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EB1D4C0-35AA-4018-A2FA-49C7B32F6F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2FF19-B003-46D6-9032-B16EA9123C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3EDAD-0AAB-4D39-9509-6CEC4E61A8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B42EB-D90F-4BC8-86A4-7CB5EB8699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6AF24-718A-442C-B0E0-DDC1707BAF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D52FE-0FBF-4471-8275-5907FC5BF6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9C1F3-5AC9-4D2B-BF8A-447E6B379D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61357-B1F4-466A-B46B-D8D447CE0E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EF40-259B-411F-BE6C-C1D9A40F19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B7F75-247D-47C9-99CA-B4D3A2460A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A6426-1E91-478D-B0DA-8FA2181B78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brasãoDifus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1143000"/>
            <a:ext cx="5969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rgbClr val="72A95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72A957"/>
              </a:gs>
              <a:gs pos="100000">
                <a:srgbClr val="72A957">
                  <a:gamma/>
                  <a:tint val="13333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tint val="1882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683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0B190F8-268B-4FB1-9244-46859CA895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4527" name="Rectangle 15"/>
          <p:cNvSpPr>
            <a:spLocks noChangeArrowheads="1"/>
          </p:cNvSpPr>
          <p:nvPr userDrawn="1"/>
        </p:nvSpPr>
        <p:spPr bwMode="gray">
          <a:xfrm>
            <a:off x="457200" y="1816100"/>
            <a:ext cx="8226425" cy="31750"/>
          </a:xfrm>
          <a:prstGeom prst="rect">
            <a:avLst/>
          </a:prstGeom>
          <a:gradFill rotWithShape="0">
            <a:gsLst>
              <a:gs pos="0">
                <a:srgbClr val="72A957"/>
              </a:gs>
              <a:gs pos="100000">
                <a:srgbClr val="72A957">
                  <a:gamma/>
                  <a:tint val="4274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29412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26" name="Rectangle 14"/>
          <p:cNvSpPr>
            <a:spLocks noChangeArrowheads="1"/>
          </p:cNvSpPr>
          <p:nvPr userDrawn="1"/>
        </p:nvSpPr>
        <p:spPr bwMode="gray">
          <a:xfrm>
            <a:off x="787400" y="990600"/>
            <a:ext cx="31750" cy="105251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3725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72A957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aniarodriguesmendes@yahoo.com.br" TargetMode="External"/><Relationship Id="rId2" Type="http://schemas.openxmlformats.org/officeDocument/2006/relationships/hyperlink" Target="mailto:trodrigues@al.sp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rasãoDifu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97425"/>
            <a:ext cx="876300" cy="962025"/>
          </a:xfrm>
          <a:prstGeom prst="rect">
            <a:avLst/>
          </a:prstGeom>
          <a:noFill/>
          <a:ln w="9525">
            <a:solidFill>
              <a:srgbClr val="72A957"/>
            </a:solidFill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924800" cy="1143000"/>
          </a:xfrm>
        </p:spPr>
        <p:txBody>
          <a:bodyPr/>
          <a:lstStyle/>
          <a:p>
            <a:pPr algn="ctr" eaLnBrk="1" hangingPunct="1"/>
            <a:r>
              <a:rPr lang="pt-BR" sz="3200" smtClean="0"/>
              <a:t>PROCESSO LEGISLATIVO E DEMOCRACIA REPRESENTATIVA: VISÃO GERAL</a:t>
            </a:r>
            <a:endParaRPr lang="pt-BR" sz="2400" smtClean="0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908175" y="3500438"/>
            <a:ext cx="662940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  <a:cs typeface="Times New Roman" charset="0"/>
              </a:rPr>
              <a:t>Tania Rodrigues Mendes</a:t>
            </a:r>
            <a:r>
              <a:rPr lang="pt-BR" sz="1400" b="1">
                <a:solidFill>
                  <a:schemeClr val="tx2"/>
                </a:solidFill>
                <a:cs typeface="Times New Roman" charset="0"/>
              </a:rPr>
              <a:t> </a:t>
            </a:r>
          </a:p>
          <a:p>
            <a:pPr algn="r">
              <a:spcBef>
                <a:spcPct val="50000"/>
              </a:spcBef>
            </a:pPr>
            <a:r>
              <a:rPr lang="pt-BR" sz="1200" b="1">
                <a:solidFill>
                  <a:schemeClr val="tx2"/>
                </a:solidFill>
                <a:cs typeface="Times New Roman" charset="0"/>
              </a:rPr>
              <a:t>Analista Legislativo </a:t>
            </a:r>
          </a:p>
          <a:p>
            <a:pPr algn="r">
              <a:spcBef>
                <a:spcPct val="50000"/>
              </a:spcBef>
            </a:pPr>
            <a:r>
              <a:rPr lang="pt-BR" sz="1200" b="1">
                <a:solidFill>
                  <a:schemeClr val="tx2"/>
                </a:solidFill>
                <a:cs typeface="Times New Roman" charset="0"/>
              </a:rPr>
              <a:t> </a:t>
            </a:r>
          </a:p>
          <a:p>
            <a:pPr algn="r">
              <a:spcBef>
                <a:spcPct val="50000"/>
              </a:spcBef>
            </a:pPr>
            <a:r>
              <a:rPr lang="pt-BR" sz="1200" b="1">
                <a:solidFill>
                  <a:schemeClr val="tx2"/>
                </a:solidFill>
                <a:cs typeface="Times New Roman" charset="0"/>
              </a:rPr>
              <a:t>Secretária da Comissão de Fiscalização e Controle</a:t>
            </a:r>
          </a:p>
          <a:p>
            <a:pPr algn="r">
              <a:spcBef>
                <a:spcPct val="50000"/>
              </a:spcBef>
            </a:pPr>
            <a:r>
              <a:rPr lang="pt-BR" sz="1200" b="1">
                <a:solidFill>
                  <a:schemeClr val="tx2"/>
                </a:solidFill>
                <a:cs typeface="Times New Roman" charset="0"/>
              </a:rPr>
              <a:t>Coordenadora do Comitê Executivo do Portal da ALESP</a:t>
            </a:r>
          </a:p>
          <a:p>
            <a:pPr algn="r">
              <a:spcBef>
                <a:spcPct val="50000"/>
              </a:spcBef>
            </a:pPr>
            <a:r>
              <a:rPr lang="pt-BR" sz="1400" b="1">
                <a:solidFill>
                  <a:schemeClr val="tx2"/>
                </a:solidFill>
                <a:cs typeface="Times New Roman" charset="0"/>
              </a:rPr>
              <a:t> </a:t>
            </a:r>
          </a:p>
          <a:p>
            <a:pPr algn="r">
              <a:spcBef>
                <a:spcPct val="50000"/>
              </a:spcBef>
            </a:pPr>
            <a:r>
              <a:rPr lang="pt-BR" sz="1400" b="1">
                <a:solidFill>
                  <a:schemeClr val="tx2"/>
                </a:solidFill>
                <a:cs typeface="Times New Roman" charset="0"/>
              </a:rPr>
              <a:t>Instituto do Legislativo Paulista – ILP</a:t>
            </a:r>
          </a:p>
          <a:p>
            <a:pPr algn="r">
              <a:spcBef>
                <a:spcPct val="50000"/>
              </a:spcBef>
            </a:pPr>
            <a:r>
              <a:rPr lang="pt-BR" sz="1400" b="1">
                <a:solidFill>
                  <a:schemeClr val="tx2"/>
                </a:solidFill>
                <a:cs typeface="Times New Roman" charset="0"/>
              </a:rPr>
              <a:t>Curso de Processo Legislativo – Ciclo Básico</a:t>
            </a:r>
          </a:p>
          <a:p>
            <a:pPr algn="r">
              <a:spcBef>
                <a:spcPct val="50000"/>
              </a:spcBef>
            </a:pPr>
            <a:r>
              <a:rPr lang="pt-BR" sz="1400" b="1">
                <a:solidFill>
                  <a:schemeClr val="tx2"/>
                </a:solidFill>
                <a:cs typeface="Times New Roman" charset="0"/>
              </a:rPr>
              <a:t>25 de março de 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4894BC-1F1C-41FD-8AE9-58A8DE76CB1D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Verdana" pitchFamily="34" charset="0"/>
              </a:rPr>
              <a:t>PASSOS/FASES - LEGISLAR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Verdana" pitchFamily="34" charset="0"/>
              </a:rPr>
              <a:t>ELABORAÇÃO</a:t>
            </a:r>
          </a:p>
          <a:p>
            <a:pPr eaLnBrk="1" hangingPunct="1"/>
            <a:r>
              <a:rPr lang="pt-BR" smtClean="0">
                <a:latin typeface="Verdana" pitchFamily="34" charset="0"/>
              </a:rPr>
              <a:t>APRESENTAÇÃO/PUBLICAÇÃO</a:t>
            </a:r>
          </a:p>
          <a:p>
            <a:pPr eaLnBrk="1" hangingPunct="1"/>
            <a:r>
              <a:rPr lang="pt-BR" smtClean="0">
                <a:latin typeface="Verdana" pitchFamily="34" charset="0"/>
              </a:rPr>
              <a:t>DEBATES NAS COMISSÕES– INSTRUÇÃO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>
                <a:latin typeface="Verdana" pitchFamily="34" charset="0"/>
              </a:rPr>
              <a:t>   . </a:t>
            </a:r>
            <a:r>
              <a:rPr lang="pt-BR" sz="2000" smtClean="0">
                <a:latin typeface="Verdana" pitchFamily="34" charset="0"/>
              </a:rPr>
              <a:t>Constitucionalidade/legalidade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>
                <a:latin typeface="Verdana" pitchFamily="34" charset="0"/>
              </a:rPr>
              <a:t>   . </a:t>
            </a:r>
            <a:r>
              <a:rPr lang="pt-BR" sz="2000" smtClean="0">
                <a:latin typeface="Verdana" pitchFamily="34" charset="0"/>
              </a:rPr>
              <a:t>Análise e avaliação do tema/mérito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>
                <a:latin typeface="Verdana" pitchFamily="34" charset="0"/>
              </a:rPr>
              <a:t>   . </a:t>
            </a:r>
            <a:r>
              <a:rPr lang="pt-BR" sz="2000" smtClean="0">
                <a:latin typeface="Verdana" pitchFamily="34" charset="0"/>
              </a:rPr>
              <a:t>Recursos exigidos</a:t>
            </a:r>
          </a:p>
          <a:p>
            <a:pPr eaLnBrk="1" hangingPunct="1"/>
            <a:r>
              <a:rPr lang="pt-BR" smtClean="0">
                <a:latin typeface="Verdana" pitchFamily="34" charset="0"/>
              </a:rPr>
              <a:t>DELIBERAÇÃO – COMISSÕES E PLENÁRIO</a:t>
            </a:r>
          </a:p>
          <a:p>
            <a:pPr eaLnBrk="1" hangingPunct="1"/>
            <a:r>
              <a:rPr lang="pt-BR" smtClean="0">
                <a:latin typeface="Verdana" pitchFamily="34" charset="0"/>
              </a:rPr>
              <a:t>SANÇÃO, VETO, PROMULGAÇÃO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>
              <a:latin typeface="Verdana" pitchFamily="34" charset="0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pt-BR" sz="1400" i="1" smtClean="0">
                <a:latin typeface="Verdana" pitchFamily="34" charset="0"/>
              </a:rPr>
              <a:t>ver: fluxograma e quadro geral de tramitação no Portal;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pt-BR" sz="1400" i="1" smtClean="0">
                <a:latin typeface="Verdana" pitchFamily="34" charset="0"/>
              </a:rPr>
              <a:t>“AS/IS” – levantamento completo passo a passo na Intranet.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80D6A5-2247-45EE-8B4E-CB4ABD5965FC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FLUXO BÁSICO DAS AÇÕES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CARACTERÍSTICAS</a:t>
            </a:r>
          </a:p>
          <a:p>
            <a:pPr lvl="2" eaLnBrk="1" hangingPunct="1"/>
            <a:r>
              <a:rPr lang="pt-BR" b="1" smtClean="0">
                <a:solidFill>
                  <a:srgbClr val="082BDC"/>
                </a:solidFill>
              </a:rPr>
              <a:t>Fluxo informacional – idéias e propostas</a:t>
            </a:r>
          </a:p>
          <a:p>
            <a:pPr lvl="2" eaLnBrk="1" hangingPunct="1"/>
            <a:endParaRPr lang="pt-BR" b="1" smtClean="0">
              <a:solidFill>
                <a:srgbClr val="082BDC"/>
              </a:solidFill>
            </a:endParaRPr>
          </a:p>
          <a:p>
            <a:pPr lvl="2" eaLnBrk="1" hangingPunct="1"/>
            <a:r>
              <a:rPr lang="pt-BR" b="1" smtClean="0">
                <a:solidFill>
                  <a:srgbClr val="082BDC"/>
                </a:solidFill>
              </a:rPr>
              <a:t>Não burocrático</a:t>
            </a:r>
          </a:p>
          <a:p>
            <a:pPr lvl="2" eaLnBrk="1" hangingPunct="1"/>
            <a:endParaRPr lang="pt-BR" b="1" smtClean="0">
              <a:solidFill>
                <a:srgbClr val="082BDC"/>
              </a:solidFill>
            </a:endParaRPr>
          </a:p>
          <a:p>
            <a:pPr lvl="2" eaLnBrk="1" hangingPunct="1"/>
            <a:r>
              <a:rPr lang="pt-BR" b="1" smtClean="0">
                <a:solidFill>
                  <a:srgbClr val="082BDC"/>
                </a:solidFill>
              </a:rPr>
              <a:t>Intangível</a:t>
            </a:r>
          </a:p>
          <a:p>
            <a:pPr lvl="2" eaLnBrk="1" hangingPunct="1"/>
            <a:endParaRPr lang="pt-BR" b="1" smtClean="0">
              <a:solidFill>
                <a:srgbClr val="082BDC"/>
              </a:solidFill>
            </a:endParaRPr>
          </a:p>
          <a:p>
            <a:pPr lvl="2" eaLnBrk="1" hangingPunct="1"/>
            <a:r>
              <a:rPr lang="pt-BR" b="1" smtClean="0">
                <a:solidFill>
                  <a:srgbClr val="082BDC"/>
                </a:solidFill>
              </a:rPr>
              <a:t>Metabolismo político – exige tempo</a:t>
            </a:r>
          </a:p>
          <a:p>
            <a:pPr lvl="2" eaLnBrk="1" hangingPunct="1"/>
            <a:endParaRPr lang="pt-BR" b="1" smtClean="0">
              <a:solidFill>
                <a:srgbClr val="082BDC"/>
              </a:solidFill>
            </a:endParaRPr>
          </a:p>
          <a:p>
            <a:pPr lvl="2" eaLnBrk="1" hangingPunct="1"/>
            <a:r>
              <a:rPr lang="pt-BR" b="1" smtClean="0">
                <a:solidFill>
                  <a:srgbClr val="082BDC"/>
                </a:solidFill>
              </a:rPr>
              <a:t>Sistemas de apoio – rastreabilidade e democracia</a:t>
            </a:r>
          </a:p>
          <a:p>
            <a:pPr lvl="2" eaLnBrk="1" hangingPunct="1"/>
            <a:endParaRPr lang="pt-BR" b="1" smtClean="0">
              <a:solidFill>
                <a:srgbClr val="082BDC"/>
              </a:solidFill>
            </a:endParaRPr>
          </a:p>
          <a:p>
            <a:pPr lvl="2" eaLnBrk="1" hangingPunct="1"/>
            <a:r>
              <a:rPr lang="pt-BR" b="1" smtClean="0">
                <a:solidFill>
                  <a:srgbClr val="082BDC"/>
                </a:solidFill>
              </a:rPr>
              <a:t>Lei de Acesso à Informação pública</a:t>
            </a:r>
          </a:p>
          <a:p>
            <a:pPr lvl="2" eaLnBrk="1" hangingPunct="1"/>
            <a:endParaRPr lang="pt-BR" b="1" smtClean="0">
              <a:solidFill>
                <a:srgbClr val="082BDC"/>
              </a:solidFill>
            </a:endParaRP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9A41CF-1BDC-46F0-B250-4931BDBF58B0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RELATOR ESPECIAL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QUANDO OCORRE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SUBSTITUI O PROCESSO DE INSTRUÇÃO COLEGIADA PELAS COMISSÕES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DISPENSA A REALIZAÇÃO DE REUNIÕES DAS COMISSÕES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4862CA-CFD6-4076-AA5E-365666D22668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>
                <a:latin typeface="Verdana" pitchFamily="34" charset="0"/>
              </a:rPr>
              <a:t>CONTROLAR, FISCALIZAR E INVESTIGAR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Verdana" pitchFamily="34" charset="0"/>
              </a:rPr>
              <a:t>OBJETIVOS</a:t>
            </a:r>
          </a:p>
          <a:p>
            <a:pPr eaLnBrk="1" hangingPunct="1"/>
            <a:r>
              <a:rPr lang="pt-BR" smtClean="0">
                <a:latin typeface="Verdana" pitchFamily="34" charset="0"/>
              </a:rPr>
              <a:t>OBJETOS</a:t>
            </a:r>
          </a:p>
          <a:p>
            <a:pPr eaLnBrk="1" hangingPunct="1"/>
            <a:r>
              <a:rPr lang="pt-BR" smtClean="0">
                <a:latin typeface="Verdana" pitchFamily="34" charset="0"/>
              </a:rPr>
              <a:t>CARACTERÍSTICAS</a:t>
            </a:r>
          </a:p>
          <a:p>
            <a:pPr eaLnBrk="1" hangingPunct="1"/>
            <a:r>
              <a:rPr lang="pt-BR" smtClean="0">
                <a:latin typeface="Verdana" pitchFamily="34" charset="0"/>
              </a:rPr>
              <a:t>INSTRUMENTOS</a:t>
            </a:r>
          </a:p>
          <a:p>
            <a:pPr eaLnBrk="1" hangingPunct="1"/>
            <a:r>
              <a:rPr lang="pt-BR" smtClean="0">
                <a:latin typeface="Verdana" pitchFamily="34" charset="0"/>
              </a:rPr>
              <a:t>COMISSÃO DE FISCALIZAÇÃO E CONTROLE</a:t>
            </a:r>
          </a:p>
          <a:p>
            <a:pPr eaLnBrk="1" hangingPunct="1"/>
            <a:r>
              <a:rPr lang="pt-BR" smtClean="0">
                <a:latin typeface="Verdana" pitchFamily="34" charset="0"/>
              </a:rPr>
              <a:t>COMISSÕES PARLAMENTARES DE INQUÉRITO</a:t>
            </a:r>
          </a:p>
          <a:p>
            <a:pPr eaLnBrk="1" hangingPunct="1"/>
            <a:r>
              <a:rPr lang="pt-BR" smtClean="0">
                <a:latin typeface="Verdana" pitchFamily="34" charset="0"/>
              </a:rPr>
              <a:t>FLUXO DE PROCESSOS</a:t>
            </a:r>
          </a:p>
          <a:p>
            <a:pPr eaLnBrk="1" hangingPunct="1"/>
            <a:endParaRPr lang="pt-BR" smtClean="0">
              <a:latin typeface="Verdana" pitchFamily="34" charset="0"/>
            </a:endParaRP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5E9FB6-B3D4-480E-9352-E9F7356660EB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PARTICIPAÇÃO DOS CIDADÃOS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5038"/>
            <a:ext cx="7772400" cy="4114800"/>
          </a:xfrm>
        </p:spPr>
        <p:txBody>
          <a:bodyPr/>
          <a:lstStyle/>
          <a:p>
            <a:pPr eaLnBrk="1" hangingPunct="1"/>
            <a:r>
              <a:rPr lang="pt-BR" sz="1800" b="1" smtClean="0"/>
              <a:t>ESPAÇOS POLÍTICOS</a:t>
            </a:r>
            <a:r>
              <a:rPr lang="pt-BR" sz="1800" b="1" smtClean="0">
                <a:solidFill>
                  <a:srgbClr val="FF0000"/>
                </a:solidFill>
              </a:rPr>
              <a:t> </a:t>
            </a:r>
            <a:endParaRPr lang="pt-BR" sz="1800" b="1" smtClean="0"/>
          </a:p>
          <a:p>
            <a:pPr lvl="2" eaLnBrk="1" hangingPunct="1"/>
            <a:r>
              <a:rPr lang="pt-BR" sz="1600" b="1" smtClean="0">
                <a:solidFill>
                  <a:srgbClr val="082BDC"/>
                </a:solidFill>
              </a:rPr>
              <a:t>ÂMBITO DO ESTADO – PODER</a:t>
            </a:r>
          </a:p>
          <a:p>
            <a:pPr lvl="2" eaLnBrk="1" hangingPunct="1"/>
            <a:r>
              <a:rPr lang="pt-BR" sz="1600" b="1" smtClean="0">
                <a:solidFill>
                  <a:srgbClr val="082BDC"/>
                </a:solidFill>
              </a:rPr>
              <a:t>ÂMBITO DO MANDATO – “GOVERNO</a:t>
            </a:r>
            <a:r>
              <a:rPr lang="pt-BR" b="1" smtClean="0">
                <a:solidFill>
                  <a:srgbClr val="082BDC"/>
                </a:solidFill>
              </a:rPr>
              <a:t>”</a:t>
            </a:r>
          </a:p>
          <a:p>
            <a:pPr eaLnBrk="1" hangingPunct="1"/>
            <a:endParaRPr lang="pt-BR" sz="1800" smtClean="0">
              <a:solidFill>
                <a:srgbClr val="082BDC"/>
              </a:solidFill>
            </a:endParaRPr>
          </a:p>
          <a:p>
            <a:pPr eaLnBrk="1" hangingPunct="1"/>
            <a:r>
              <a:rPr lang="pt-BR" sz="1800" b="1" smtClean="0"/>
              <a:t>FORMAS</a:t>
            </a:r>
          </a:p>
          <a:p>
            <a:pPr lvl="2" eaLnBrk="1" hangingPunct="1"/>
            <a:r>
              <a:rPr lang="pt-BR" sz="1600" b="1" smtClean="0">
                <a:solidFill>
                  <a:srgbClr val="082BDC"/>
                </a:solidFill>
              </a:rPr>
              <a:t>AUDIÊNCIAS PÚBLICAS</a:t>
            </a:r>
          </a:p>
          <a:p>
            <a:pPr lvl="2" eaLnBrk="1" hangingPunct="1"/>
            <a:r>
              <a:rPr lang="pt-BR" sz="1600" b="1" smtClean="0">
                <a:solidFill>
                  <a:srgbClr val="082BDC"/>
                </a:solidFill>
              </a:rPr>
              <a:t>EMENDAS</a:t>
            </a:r>
          </a:p>
          <a:p>
            <a:pPr lvl="2" eaLnBrk="1" hangingPunct="1"/>
            <a:r>
              <a:rPr lang="pt-BR" sz="1600" b="1" smtClean="0">
                <a:solidFill>
                  <a:srgbClr val="082BDC"/>
                </a:solidFill>
              </a:rPr>
              <a:t>NOTAS TÉCNICAS</a:t>
            </a:r>
          </a:p>
          <a:p>
            <a:pPr lvl="2" eaLnBrk="1" hangingPunct="1"/>
            <a:r>
              <a:rPr lang="pt-BR" sz="1600" b="1" smtClean="0">
                <a:solidFill>
                  <a:srgbClr val="082BDC"/>
                </a:solidFill>
              </a:rPr>
              <a:t>CONTATO COM BASE DOS MANDATOS</a:t>
            </a:r>
          </a:p>
          <a:p>
            <a:pPr lvl="2" eaLnBrk="1" hangingPunct="1"/>
            <a:r>
              <a:rPr lang="pt-BR" sz="1600" b="1" smtClean="0">
                <a:solidFill>
                  <a:srgbClr val="082BDC"/>
                </a:solidFill>
              </a:rPr>
              <a:t>PORTAL DA ALESP</a:t>
            </a:r>
          </a:p>
          <a:p>
            <a:pPr lvl="2" eaLnBrk="1" hangingPunct="1"/>
            <a:r>
              <a:rPr lang="pt-BR" sz="1600" b="1" smtClean="0">
                <a:solidFill>
                  <a:srgbClr val="082BDC"/>
                </a:solidFill>
              </a:rPr>
              <a:t>BANCO DE PROJETOS</a:t>
            </a:r>
          </a:p>
          <a:p>
            <a:pPr lvl="2" eaLnBrk="1" hangingPunct="1"/>
            <a:r>
              <a:rPr lang="pt-BR" sz="1600" b="1" smtClean="0">
                <a:solidFill>
                  <a:srgbClr val="082BDC"/>
                </a:solidFill>
              </a:rPr>
              <a:t>FRENTES PARLAMENTARES</a:t>
            </a:r>
          </a:p>
          <a:p>
            <a:pPr eaLnBrk="1" hangingPunct="1"/>
            <a:endParaRPr lang="pt-BR" sz="1600" smtClean="0"/>
          </a:p>
          <a:p>
            <a:pPr eaLnBrk="1" hangingPunct="1"/>
            <a:r>
              <a:rPr lang="pt-BR" sz="1800" b="1" smtClean="0"/>
              <a:t>LEGÍSTICA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5C450B-D333-4640-AEEF-C8B039DA139F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CONTEXTO ATUAL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SOCIEDADE INFORMACIONAL.</a:t>
            </a:r>
          </a:p>
          <a:p>
            <a:pPr lvl="2" eaLnBrk="1" hangingPunct="1"/>
            <a:r>
              <a:rPr lang="pt-BR" smtClean="0">
                <a:solidFill>
                  <a:schemeClr val="folHlink"/>
                </a:solidFill>
              </a:rPr>
              <a:t>Apropriação do conhecimento e informação e capacidade de utilizá-los;</a:t>
            </a:r>
          </a:p>
          <a:p>
            <a:pPr lvl="2" eaLnBrk="1" hangingPunct="1"/>
            <a:endParaRPr lang="pt-BR" smtClean="0">
              <a:solidFill>
                <a:schemeClr val="folHlink"/>
              </a:solidFill>
            </a:endParaRPr>
          </a:p>
          <a:p>
            <a:pPr lvl="2" eaLnBrk="1" hangingPunct="1"/>
            <a:r>
              <a:rPr lang="pt-BR" smtClean="0">
                <a:solidFill>
                  <a:schemeClr val="folHlink"/>
                </a:solidFill>
              </a:rPr>
              <a:t>Especificidade da organização social – novas condições tecnológicas;</a:t>
            </a:r>
          </a:p>
          <a:p>
            <a:pPr lvl="2" eaLnBrk="1" hangingPunct="1">
              <a:buFont typeface="Wingdings" pitchFamily="2" charset="2"/>
              <a:buNone/>
            </a:pPr>
            <a:endParaRPr lang="pt-BR" smtClean="0">
              <a:solidFill>
                <a:schemeClr val="folHlink"/>
              </a:solidFill>
            </a:endParaRPr>
          </a:p>
          <a:p>
            <a:pPr lvl="2" eaLnBrk="1" hangingPunct="1"/>
            <a:r>
              <a:rPr lang="pt-BR" smtClean="0">
                <a:solidFill>
                  <a:schemeClr val="folHlink"/>
                </a:solidFill>
              </a:rPr>
              <a:t>Lógica de estrutura em redes;</a:t>
            </a:r>
          </a:p>
          <a:p>
            <a:pPr lvl="2" eaLnBrk="1" hangingPunct="1"/>
            <a:endParaRPr lang="pt-BR" smtClean="0">
              <a:solidFill>
                <a:schemeClr val="folHlink"/>
              </a:solidFill>
            </a:endParaRPr>
          </a:p>
          <a:p>
            <a:pPr lvl="2" eaLnBrk="1" hangingPunct="1"/>
            <a:r>
              <a:rPr lang="pt-BR" smtClean="0">
                <a:solidFill>
                  <a:schemeClr val="folHlink"/>
                </a:solidFill>
              </a:rPr>
              <a:t>Papel das tecnologias da informação e comunicação</a:t>
            </a:r>
          </a:p>
          <a:p>
            <a:pPr lvl="2" eaLnBrk="1" hangingPunct="1"/>
            <a:endParaRPr lang="pt-BR" smtClean="0">
              <a:solidFill>
                <a:schemeClr val="folHlink"/>
              </a:solidFill>
            </a:endParaRPr>
          </a:p>
          <a:p>
            <a:pPr lvl="2" eaLnBrk="1" hangingPunct="1"/>
            <a:r>
              <a:rPr lang="pt-BR" smtClean="0">
                <a:solidFill>
                  <a:schemeClr val="folHlink"/>
                </a:solidFill>
              </a:rPr>
              <a:t>Lei de Acesso à Informação Pública – parlamento aberto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B92B95-D579-4FCC-9D2B-F84AED5AB6FB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IMPACTOS NO PODER LEGISLATIVO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49500"/>
            <a:ext cx="7772400" cy="4114800"/>
          </a:xfrm>
        </p:spPr>
        <p:txBody>
          <a:bodyPr/>
          <a:lstStyle/>
          <a:p>
            <a:pPr eaLnBrk="1" hangingPunct="1"/>
            <a:r>
              <a:rPr lang="pt-BR" sz="1800" smtClean="0"/>
              <a:t>CRESCENTE COMPLEXIDADE DAS AÇÕES EM POLÍTICAS PÚBLICAS  VERSUS ASSIMETRIA DE INFORMAÇÕES.</a:t>
            </a:r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1800" smtClean="0"/>
              <a:t>NECESSIDADE DE TEMPO PARA CONSTRUIR OS CONSENSOS VERSUS EXIGÊNCIA DE RAPIDEZ PELA SOCIEDADE.</a:t>
            </a:r>
          </a:p>
          <a:p>
            <a:pPr eaLnBrk="1" hangingPunct="1">
              <a:buFont typeface="Wingdings" pitchFamily="2" charset="2"/>
              <a:buNone/>
            </a:pPr>
            <a:endParaRPr lang="pt-BR" sz="2000" smtClean="0"/>
          </a:p>
          <a:p>
            <a:pPr eaLnBrk="1" hangingPunct="1"/>
            <a:r>
              <a:rPr lang="pt-BR" sz="1800" smtClean="0"/>
              <a:t>TORNAR TRANSPARENTE AS AÇÕES E PROPOSTAS EM DEBATE NO PARLAMENTO VERSUS ESPETACULARIZAÇÃO.</a:t>
            </a:r>
          </a:p>
          <a:p>
            <a:pPr eaLnBrk="1" hangingPunct="1"/>
            <a:endParaRPr lang="pt-BR" sz="1800" smtClean="0"/>
          </a:p>
          <a:p>
            <a:pPr eaLnBrk="1" hangingPunct="1"/>
            <a:r>
              <a:rPr lang="pt-BR" sz="1800" smtClean="0"/>
              <a:t>SUBSTITUIÇÃO DA CULTURA DO SIGILO (INFORMAÇÃO É PODER)</a:t>
            </a:r>
          </a:p>
          <a:p>
            <a:pPr eaLnBrk="1" hangingPunct="1"/>
            <a:r>
              <a:rPr lang="pt-BR" sz="1800" smtClean="0"/>
              <a:t>PELA CULTURA DO PARLAMENTO ABERTO (INFORMAÇÃO É DIREITO DO CIDADÃO).</a:t>
            </a:r>
            <a:endParaRPr lang="pt-BR" sz="20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20DF9E-0AAE-42BF-BA2F-7417F4185BF0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Verdana" pitchFamily="34" charset="0"/>
              </a:rPr>
              <a:t>ARMADILHAS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16113"/>
            <a:ext cx="7772400" cy="4581525"/>
          </a:xfrm>
        </p:spPr>
        <p:txBody>
          <a:bodyPr/>
          <a:lstStyle/>
          <a:p>
            <a:pPr eaLnBrk="1" hangingPunct="1"/>
            <a:r>
              <a:rPr lang="pt-BR" sz="1800" smtClean="0">
                <a:latin typeface="Verdana" pitchFamily="34" charset="0"/>
              </a:rPr>
              <a:t>TOMAR A LÓGICA POLÍTICA DO</a:t>
            </a:r>
            <a:r>
              <a:rPr lang="pt-BR" smtClean="0">
                <a:latin typeface="Verdana" pitchFamily="34" charset="0"/>
              </a:rPr>
              <a:t> </a:t>
            </a:r>
            <a:r>
              <a:rPr lang="pt-BR" sz="1800" smtClean="0">
                <a:latin typeface="Verdana" pitchFamily="34" charset="0"/>
              </a:rPr>
              <a:t>PROCESSO LEGISLATIVO COMO “PROBLEMA”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>
              <a:latin typeface="Verdana" pitchFamily="34" charset="0"/>
            </a:endParaRPr>
          </a:p>
          <a:p>
            <a:pPr eaLnBrk="1" hangingPunct="1"/>
            <a:r>
              <a:rPr lang="pt-BR" sz="1800" smtClean="0">
                <a:latin typeface="Verdana" pitchFamily="34" charset="0"/>
              </a:rPr>
              <a:t>FIXAR-SE NAS “COISAS” E NÃO VISUALIZAR AS “RELAÇÕES</a:t>
            </a:r>
            <a:r>
              <a:rPr lang="pt-BR" smtClean="0">
                <a:latin typeface="Verdana" pitchFamily="34" charset="0"/>
              </a:rPr>
              <a:t>”</a:t>
            </a:r>
          </a:p>
          <a:p>
            <a:pPr eaLnBrk="1" hangingPunct="1"/>
            <a:endParaRPr lang="pt-BR" smtClean="0">
              <a:latin typeface="Verdana" pitchFamily="34" charset="0"/>
            </a:endParaRPr>
          </a:p>
          <a:p>
            <a:pPr eaLnBrk="1" hangingPunct="1"/>
            <a:r>
              <a:rPr lang="pt-BR" sz="1800" smtClean="0">
                <a:latin typeface="Verdana" pitchFamily="34" charset="0"/>
              </a:rPr>
              <a:t>NÃO APROPRIAR-SE POLITICAMENTE DAS “REGRAS DO JOGO” DO PROCESSO LEGISLATIVO, NÃO TER COMPETÊNCIA TÉCNICA PARA ACHAR SAÍDAS POLÍTICAS DENTRO DELAS E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800" smtClean="0">
                <a:latin typeface="Verdana" pitchFamily="34" charset="0"/>
              </a:rPr>
              <a:t>     RESOLVER TUDO POR “ACORDO”</a:t>
            </a:r>
          </a:p>
          <a:p>
            <a:pPr eaLnBrk="1" hangingPunct="1"/>
            <a:endParaRPr lang="pt-BR" sz="180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08A5A4-7B99-42CB-BECF-19A43E272183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CONTATO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TANIA RODRIGUES MENDES</a:t>
            </a:r>
          </a:p>
          <a:p>
            <a:pPr eaLnBrk="1" hangingPunct="1"/>
            <a:r>
              <a:rPr lang="pt-BR" smtClean="0">
                <a:hlinkClick r:id="rId2"/>
              </a:rPr>
              <a:t>trodrigues@al.sp.gov.br</a:t>
            </a:r>
            <a:endParaRPr lang="pt-BR" smtClean="0"/>
          </a:p>
          <a:p>
            <a:pPr eaLnBrk="1" hangingPunct="1"/>
            <a:r>
              <a:rPr lang="pt-BR" smtClean="0">
                <a:hlinkClick r:id="rId3"/>
              </a:rPr>
              <a:t>taniarodriguesmendes@yahoo.com.br</a:t>
            </a:r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Tel.: +55 (11) 3886-6353</a:t>
            </a:r>
          </a:p>
          <a:p>
            <a:pPr eaLnBrk="1" hangingPunct="1"/>
            <a:r>
              <a:rPr lang="pt-BR" smtClean="0"/>
              <a:t>                     99949-4191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1202A9-5C35-4D2F-AC39-FAA4FCD24FB3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OBJETIVOS DA AULA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Indicar o sentido político do processo legislativo e o papel da assessoria técnica – o dever ser democrático</a:t>
            </a:r>
          </a:p>
          <a:p>
            <a:pPr lvl="1" eaLnBrk="1" hangingPunct="1">
              <a:buFont typeface="Wingdings" pitchFamily="2" charset="2"/>
              <a:buNone/>
            </a:pPr>
            <a:endParaRPr lang="pt-BR" sz="1800" smtClean="0"/>
          </a:p>
          <a:p>
            <a:pPr eaLnBrk="1" hangingPunct="1"/>
            <a:r>
              <a:rPr lang="pt-BR" sz="2000" smtClean="0"/>
              <a:t>Iluminar as relações entre os atos do processo legislativo e:</a:t>
            </a:r>
          </a:p>
          <a:p>
            <a:pPr lvl="1" eaLnBrk="1" hangingPunct="1"/>
            <a:r>
              <a:rPr lang="pt-BR" sz="1800" smtClean="0">
                <a:solidFill>
                  <a:srgbClr val="082BDC"/>
                </a:solidFill>
              </a:rPr>
              <a:t>Estado Democrático de Direito</a:t>
            </a:r>
            <a:endParaRPr lang="pt-BR" sz="1800" smtClean="0"/>
          </a:p>
          <a:p>
            <a:pPr lvl="1" eaLnBrk="1" hangingPunct="1"/>
            <a:r>
              <a:rPr lang="pt-BR" sz="1800" smtClean="0"/>
              <a:t>O Perfil e as bases dos mandatos</a:t>
            </a:r>
          </a:p>
          <a:p>
            <a:pPr lvl="1" eaLnBrk="1" hangingPunct="1"/>
            <a:r>
              <a:rPr lang="pt-BR" sz="1800" smtClean="0"/>
              <a:t>Os cidadãos em geral</a:t>
            </a:r>
          </a:p>
          <a:p>
            <a:pPr lvl="1" eaLnBrk="1" hangingPunct="1"/>
            <a:r>
              <a:rPr lang="pt-BR" sz="1800" smtClean="0"/>
              <a:t>Os demais Poderes de Estado</a:t>
            </a:r>
          </a:p>
          <a:p>
            <a:pPr lvl="1" eaLnBrk="1" hangingPunct="1"/>
            <a:endParaRPr lang="pt-BR" sz="1800" smtClean="0"/>
          </a:p>
          <a:p>
            <a:pPr eaLnBrk="1" hangingPunct="1"/>
            <a:r>
              <a:rPr lang="pt-BR" sz="2000" smtClean="0"/>
              <a:t>Identificar oportunidades e formas de participação da sociedade.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BED9423-F8CC-4D93-933A-260E11668DEB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QUESTÕES INICIAIS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>
                <a:latin typeface="Arial" charset="0"/>
              </a:rPr>
              <a:t>COMO ORGANIZAR A SEGURANÇA DO ESTADO?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>
                <a:latin typeface="Arial" charset="0"/>
              </a:rPr>
              <a:t>ONDE USAR AS VERBAS ARRECADAS COM OS IMPOSTOS?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>
                <a:latin typeface="Arial" charset="0"/>
              </a:rPr>
              <a:t>QUEM DEVE PAGAR PELO USO DA ÁGUA?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>
                <a:latin typeface="Arial" charset="0"/>
              </a:rPr>
              <a:t>A SOLUÇÃO DESSAS QUESTÕES, NUMA SOCIEDADE DEMOCRÁTICA, PASSA PELA CONSTRUÇÃO DE UM ACORDO ENTRE AS PARTES DA SOCIEDADE, QUE SE EXPRESSA NA PROMULGAÇÃO DE NORMAS GARANTINDO DIREITOS E ESTABELECENDO DEVERES.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392892-71C1-4FA7-A6D8-BACFF876CD3E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Verdana" pitchFamily="34" charset="0"/>
              </a:rPr>
              <a:t>PODER LEGISLATIVO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05038"/>
            <a:ext cx="7772400" cy="4114800"/>
          </a:xfrm>
        </p:spPr>
        <p:txBody>
          <a:bodyPr/>
          <a:lstStyle/>
          <a:p>
            <a:pPr eaLnBrk="1" hangingPunct="1"/>
            <a:r>
              <a:rPr lang="pt-BR" smtClean="0">
                <a:latin typeface="Verdana" pitchFamily="34" charset="0"/>
              </a:rPr>
              <a:t>“Artigo 9º - O Poder Legislativo é exercido pela </a:t>
            </a:r>
            <a:r>
              <a:rPr lang="pt-BR" u="sng" smtClean="0">
                <a:latin typeface="Verdana" pitchFamily="34" charset="0"/>
              </a:rPr>
              <a:t>Assembléia Legislativa, constituída de Deputados</a:t>
            </a:r>
            <a:r>
              <a:rPr lang="pt-BR" smtClean="0">
                <a:latin typeface="Verdana" pitchFamily="34" charset="0"/>
              </a:rPr>
              <a:t>, eleitos e investidos na forma da legislação federal, para uma legislatura de quatro anos”. (CESP)</a:t>
            </a:r>
          </a:p>
          <a:p>
            <a:pPr eaLnBrk="1" hangingPunct="1"/>
            <a:endParaRPr lang="pt-BR" smtClean="0">
              <a:latin typeface="Verdana" pitchFamily="34" charset="0"/>
            </a:endParaRPr>
          </a:p>
          <a:p>
            <a:pPr eaLnBrk="1" hangingPunct="1"/>
            <a:r>
              <a:rPr lang="pt-BR" smtClean="0">
                <a:latin typeface="Verdana" pitchFamily="34" charset="0"/>
              </a:rPr>
              <a:t>Princípio da Proporcionalidade</a:t>
            </a:r>
          </a:p>
          <a:p>
            <a:pPr eaLnBrk="1" hangingPunct="1"/>
            <a:endParaRPr lang="pt-BR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t-BR" u="sng" smtClean="0">
              <a:latin typeface="Verdana" pitchFamily="34" charset="0"/>
            </a:endParaRP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B34F0A3-2BF0-4972-B3AA-267579551208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Verdana" pitchFamily="34" charset="0"/>
              </a:rPr>
              <a:t>PRERROGATIVAS/AÇÕES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133600"/>
            <a:ext cx="7772400" cy="41148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pt-BR" sz="2000" smtClean="0">
                <a:latin typeface="Verdana" pitchFamily="34" charset="0"/>
              </a:rPr>
              <a:t>LEGISLAR –</a:t>
            </a:r>
            <a:r>
              <a:rPr lang="pt-BR" smtClean="0">
                <a:latin typeface="Verdana" pitchFamily="34" charset="0"/>
              </a:rPr>
              <a:t> </a:t>
            </a:r>
            <a:r>
              <a:rPr lang="pt-BR" sz="1800" smtClean="0">
                <a:latin typeface="Verdana" pitchFamily="34" charset="0"/>
              </a:rPr>
              <a:t>Apresentação, discussão e deliberação de proposições legislativas instituindo normas para o cumprimento de direitos e deveres na sociedade: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pt-BR" sz="1800" smtClean="0">
                <a:latin typeface="Verdana" pitchFamily="34" charset="0"/>
              </a:rPr>
              <a:t>    - Projetos de leis, moções, resoluções, emendas, etc;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pt-BR" sz="1800" smtClean="0">
              <a:latin typeface="Verdana" pitchFamily="34" charset="0"/>
            </a:endParaRPr>
          </a:p>
          <a:p>
            <a:pPr eaLnBrk="1" hangingPunct="1">
              <a:lnSpc>
                <a:spcPct val="75000"/>
              </a:lnSpc>
            </a:pPr>
            <a:r>
              <a:rPr lang="pt-BR" sz="2000" smtClean="0">
                <a:latin typeface="Verdana" pitchFamily="34" charset="0"/>
              </a:rPr>
              <a:t>FISCALIZAR E CONTROLAR –</a:t>
            </a:r>
            <a:r>
              <a:rPr lang="pt-BR" smtClean="0">
                <a:latin typeface="Verdana" pitchFamily="34" charset="0"/>
              </a:rPr>
              <a:t> </a:t>
            </a:r>
            <a:r>
              <a:rPr lang="pt-BR" sz="1800" smtClean="0">
                <a:latin typeface="Verdana" pitchFamily="34" charset="0"/>
              </a:rPr>
              <a:t>Acompanhar a execução das ações e atos da Administração: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pt-BR" sz="1800" smtClean="0">
                <a:latin typeface="Verdana" pitchFamily="34" charset="0"/>
              </a:rPr>
              <a:t>    - Execução orçamentária, contas, contratos, cumprimento dos objetivos institucionais (Processos);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pt-BR" sz="1800" smtClean="0">
                <a:latin typeface="Verdana" pitchFamily="34" charset="0"/>
              </a:rPr>
              <a:t>    - Suspender, por ação política, atos irregulares ou representar para a responsabilização de ordenadores dessas ações;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pt-BR" sz="1800" smtClean="0">
              <a:latin typeface="Verdana" pitchFamily="34" charset="0"/>
            </a:endParaRPr>
          </a:p>
          <a:p>
            <a:pPr eaLnBrk="1" hangingPunct="1">
              <a:lnSpc>
                <a:spcPct val="75000"/>
              </a:lnSpc>
            </a:pPr>
            <a:r>
              <a:rPr lang="pt-BR" sz="2000" smtClean="0">
                <a:latin typeface="Verdana" pitchFamily="34" charset="0"/>
              </a:rPr>
              <a:t>INVESTIGAR –</a:t>
            </a:r>
            <a:r>
              <a:rPr lang="pt-BR" smtClean="0">
                <a:latin typeface="Verdana" pitchFamily="34" charset="0"/>
              </a:rPr>
              <a:t> </a:t>
            </a:r>
            <a:r>
              <a:rPr lang="pt-BR" sz="1800" smtClean="0">
                <a:latin typeface="Verdana" pitchFamily="34" charset="0"/>
              </a:rPr>
              <a:t>Averiguar a ocorrência de ilícitos, em fatos determinados, propondo soluções e providenciando os processos para a punição dos culpados identificados.</a:t>
            </a:r>
          </a:p>
          <a:p>
            <a:pPr eaLnBrk="1" hangingPunct="1">
              <a:lnSpc>
                <a:spcPct val="75000"/>
              </a:lnSpc>
            </a:pPr>
            <a:endParaRPr lang="pt-BR" sz="1800" smtClean="0">
              <a:latin typeface="Verdana" pitchFamily="34" charset="0"/>
            </a:endParaRP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pt-BR" smtClean="0"/>
          </a:p>
          <a:p>
            <a:pPr eaLnBrk="1" hangingPunct="1">
              <a:lnSpc>
                <a:spcPct val="75000"/>
              </a:lnSpc>
            </a:pPr>
            <a:endParaRPr lang="pt-BR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4A3B84-0DC9-44D5-B382-7616C5F51008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PROCESSO LEGISLATIVO É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75512" cy="4114800"/>
          </a:xfrm>
        </p:spPr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Conjunto de atos realizados pela Assembléia, visando a elaboração das leis de forma democrática, ordenados conforme as regras definidas em acordo pelas partes da sociedade, representadas, proporcionalmente, através do processo eleitoral e expressas na Constituição e no Regimento Interno.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“Devido processo legislativo”.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BCDD1C-B236-41CA-9EDA-85688EAE6A28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OBJETIVOS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TRANSFORMAR EM INTERESSE PÚBLICO ALGO QUE SE INICIA COMO PROPOSIÇÃO DE UMA PARTE DOS CIDADÃOS (Construção do consenso)</a:t>
            </a:r>
          </a:p>
          <a:p>
            <a:pPr eaLnBrk="1" hangingPunct="1">
              <a:buFont typeface="Wingdings" pitchFamily="2" charset="2"/>
              <a:buNone/>
            </a:pPr>
            <a:endParaRPr lang="pt-BR" sz="2000" smtClean="0"/>
          </a:p>
          <a:p>
            <a:pPr eaLnBrk="1" hangingPunct="1"/>
            <a:r>
              <a:rPr lang="pt-BR" sz="2000" smtClean="0"/>
              <a:t>RITUAL QUE GARANTE A DEMOCRACIA REPRESENTATIVA, NO ESTADO DEMOCRÁTICO DE DIREITO E REPUBLICANO.</a:t>
            </a:r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PRESSUPÕE, DESDE SEMPRE E NECESSARIAMENTE, </a:t>
            </a:r>
            <a:r>
              <a:rPr lang="pt-BR" sz="2000" b="1" smtClean="0"/>
              <a:t>INFORMAÇÃO.</a:t>
            </a:r>
          </a:p>
          <a:p>
            <a:pPr eaLnBrk="1" hangingPunct="1"/>
            <a:endParaRPr lang="pt-BR" sz="2000" b="1" smtClean="0">
              <a:solidFill>
                <a:schemeClr val="folHlink"/>
              </a:solidFill>
            </a:endParaRPr>
          </a:p>
          <a:p>
            <a:pPr eaLnBrk="1" hangingPunct="1"/>
            <a:r>
              <a:rPr lang="pt-BR" sz="2000" smtClean="0"/>
              <a:t>INTANGIBILIDADE E CONCRETUDE</a:t>
            </a:r>
            <a:r>
              <a:rPr lang="pt-BR" sz="2000" smtClean="0">
                <a:solidFill>
                  <a:srgbClr val="082BDC"/>
                </a:solidFill>
              </a:rPr>
              <a:t>.</a:t>
            </a:r>
          </a:p>
          <a:p>
            <a:pPr eaLnBrk="1" hangingPunct="1"/>
            <a:endParaRPr lang="pt-BR" sz="2000" smtClean="0">
              <a:solidFill>
                <a:srgbClr val="082BD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BC9AB1-56EB-4064-B4AE-55BB646852CA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Verdana" pitchFamily="34" charset="0"/>
              </a:rPr>
              <a:t>CONDICIONANTES POLÍTICOS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1800" smtClean="0">
                <a:latin typeface="Verdana" pitchFamily="34" charset="0"/>
              </a:rPr>
              <a:t>DEMOCRACIA REPRESENTATIVA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800" smtClean="0">
                <a:latin typeface="Verdana" pitchFamily="34" charset="0"/>
              </a:rPr>
              <a:t>     Base mandato/base eleitoral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800" smtClean="0">
                <a:latin typeface="Verdana" pitchFamily="34" charset="0"/>
              </a:rPr>
              <a:t>      Perfil do Mandato/Partido</a:t>
            </a:r>
          </a:p>
          <a:p>
            <a:pPr eaLnBrk="1" hangingPunct="1">
              <a:buFont typeface="Wingdings" pitchFamily="2" charset="2"/>
              <a:buNone/>
            </a:pPr>
            <a:endParaRPr lang="pt-BR" sz="1800" smtClean="0">
              <a:latin typeface="Verdana" pitchFamily="34" charset="0"/>
            </a:endParaRPr>
          </a:p>
          <a:p>
            <a:pPr eaLnBrk="1" hangingPunct="1"/>
            <a:r>
              <a:rPr lang="pt-BR" sz="1800" smtClean="0">
                <a:latin typeface="Verdana" pitchFamily="34" charset="0"/>
              </a:rPr>
              <a:t>DEMOCRACIA DIRETA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800" smtClean="0">
                <a:latin typeface="Verdana" pitchFamily="34" charset="0"/>
              </a:rPr>
              <a:t>       Emendas populares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800" smtClean="0">
                <a:latin typeface="Verdana" pitchFamily="34" charset="0"/>
              </a:rPr>
              <a:t>       Audiências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>
                <a:latin typeface="Verdana" pitchFamily="34" charset="0"/>
              </a:rPr>
              <a:t> </a:t>
            </a:r>
          </a:p>
          <a:p>
            <a:pPr eaLnBrk="1" hangingPunct="1"/>
            <a:r>
              <a:rPr lang="pt-BR" sz="1800" smtClean="0">
                <a:latin typeface="Verdana" pitchFamily="34" charset="0"/>
              </a:rPr>
              <a:t>DEMOCRACIA PARTICIPATIVA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800" smtClean="0">
                <a:latin typeface="Verdana" pitchFamily="34" charset="0"/>
              </a:rPr>
              <a:t>       Controle social das ações públicas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800" smtClean="0">
                <a:latin typeface="Verdana" pitchFamily="34" charset="0"/>
              </a:rPr>
              <a:t>       </a:t>
            </a:r>
            <a:r>
              <a:rPr lang="pt-BR" sz="2000" smtClean="0">
                <a:latin typeface="Verdana" pitchFamily="34" charset="0"/>
              </a:rPr>
              <a:t> </a:t>
            </a:r>
          </a:p>
          <a:p>
            <a:pPr eaLnBrk="1" hangingPunct="1"/>
            <a:r>
              <a:rPr lang="pt-BR" sz="1800" smtClean="0">
                <a:latin typeface="Verdana" pitchFamily="34" charset="0"/>
              </a:rPr>
              <a:t>CONSENSO – INTERESSE PÚBLICO </a:t>
            </a:r>
          </a:p>
          <a:p>
            <a:pPr eaLnBrk="1" hangingPunct="1">
              <a:buFont typeface="Wingdings" pitchFamily="2" charset="2"/>
              <a:buNone/>
            </a:pPr>
            <a:endParaRPr lang="pt-BR" sz="1800" smtClean="0">
              <a:latin typeface="Verdana" pitchFamily="34" charset="0"/>
            </a:endParaRPr>
          </a:p>
          <a:p>
            <a:pPr eaLnBrk="1" hangingPunct="1"/>
            <a:r>
              <a:rPr lang="pt-BR" sz="1800" smtClean="0">
                <a:latin typeface="Verdana" pitchFamily="34" charset="0"/>
              </a:rPr>
              <a:t>LIMITES DE INICIATIVA E COMPETÊNCIA</a:t>
            </a:r>
          </a:p>
          <a:p>
            <a:pPr eaLnBrk="1" hangingPunct="1"/>
            <a:endParaRPr lang="pt-BR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t-BR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97771C-DC74-499B-B40B-A1170169561F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PROCEDIMENTOS LEGISLATIVOS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PROCEDIMENTO PADRÂO (fluxograma Portal)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PROCEDIMENTOS ESPECIAIS: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- Leis do ciclo financeiro orçamentário;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- Divisão territorial do Estado;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- Consolidação das leis;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- Indicação de Conselheiros do TCE;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- Reforma da Constituição;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- Calamidade Pública;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- Prisão de parlamentar por crime inafiançável;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- Sugestões Legislativas.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o">
  <a:themeElements>
    <a:clrScheme name="Geometric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e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apresentação\Geometrico.pot</Template>
  <TotalTime>999</TotalTime>
  <Words>892</Words>
  <Application>Microsoft Office PowerPoint</Application>
  <PresentationFormat>Apresentação na tela (4:3)</PresentationFormat>
  <Paragraphs>192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Geometrico</vt:lpstr>
      <vt:lpstr>PROCESSO LEGISLATIVO E DEMOCRACIA REPRESENTATIVA: VISÃO GERAL</vt:lpstr>
      <vt:lpstr>OBJETIVOS DA AULA</vt:lpstr>
      <vt:lpstr>QUESTÕES INICIAIS</vt:lpstr>
      <vt:lpstr>PODER LEGISLATIVO</vt:lpstr>
      <vt:lpstr>PRERROGATIVAS/AÇÕES</vt:lpstr>
      <vt:lpstr>PROCESSO LEGISLATIVO É </vt:lpstr>
      <vt:lpstr>OBJETIVOS</vt:lpstr>
      <vt:lpstr>CONDICIONANTES POLÍTICOS</vt:lpstr>
      <vt:lpstr>PROCEDIMENTOS LEGISLATIVOS</vt:lpstr>
      <vt:lpstr>PASSOS/FASES - LEGISLAR </vt:lpstr>
      <vt:lpstr>FLUXO BÁSICO DAS AÇÕES</vt:lpstr>
      <vt:lpstr>RELATOR ESPECIAL</vt:lpstr>
      <vt:lpstr>CONTROLAR, FISCALIZAR E INVESTIGAR</vt:lpstr>
      <vt:lpstr>PARTICIPAÇÃO DOS CIDADÃOS</vt:lpstr>
      <vt:lpstr>CONTEXTO ATUAL</vt:lpstr>
      <vt:lpstr>IMPACTOS NO PODER LEGISLATIVO</vt:lpstr>
      <vt:lpstr>ARMADILHAS</vt:lpstr>
      <vt:lpstr>CONTATO</vt:lpstr>
    </vt:vector>
  </TitlesOfParts>
  <Company>alesp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Edna Mitiko Sasaki Cymbaum</dc:creator>
  <cp:lastModifiedBy>ALESP</cp:lastModifiedBy>
  <cp:revision>122</cp:revision>
  <cp:lastPrinted>1601-01-01T00:00:00Z</cp:lastPrinted>
  <dcterms:created xsi:type="dcterms:W3CDTF">2005-08-16T16:34:38Z</dcterms:created>
  <dcterms:modified xsi:type="dcterms:W3CDTF">2013-04-01T20:49:17Z</dcterms:modified>
</cp:coreProperties>
</file>